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90" r:id="rId4"/>
    <p:sldId id="274" r:id="rId5"/>
    <p:sldId id="260" r:id="rId6"/>
    <p:sldId id="261" r:id="rId7"/>
    <p:sldId id="262" r:id="rId8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200"/>
    <a:srgbClr val="FFC91D"/>
    <a:srgbClr val="9F60CE"/>
    <a:srgbClr val="B889DB"/>
    <a:srgbClr val="9933FF"/>
    <a:srgbClr val="15A0AF"/>
    <a:srgbClr val="45D9E9"/>
    <a:srgbClr val="EB7525"/>
    <a:srgbClr val="1D9A78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79BDD-6F96-4615-AE00-0F3DC1012AD1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967E6-90C1-4D15-A8E7-C9388ADD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08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3508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300"/>
            </a:lvl1pPr>
          </a:lstStyle>
          <a:p>
            <a:fld id="{9A665545-BA2D-4D80-A7C8-FD50693BB21D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3" tIns="47736" rIns="95473" bIns="4773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5473" tIns="47736" rIns="95473" bIns="477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8" cy="51350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A124AF89-C103-4D50-8487-28AE6B6B8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29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AF89-C103-4D50-8487-28AE6B6B87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29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6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4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95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7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70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0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7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1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7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1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7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62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89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IS457</a:t>
            </a:r>
            <a:b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</a:br>
            <a: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Mobile Applications</a:t>
            </a:r>
            <a:endParaRPr lang="en-GB" sz="5400" b="1" dirty="0">
              <a:latin typeface="Perpetua" panose="02020502060401020303" pitchFamily="18" charset="0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5807"/>
            <a:ext cx="9144000" cy="1002525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Perpetua" panose="02020502060401020303" pitchFamily="18" charset="0"/>
              </a:rPr>
              <a:t>Lecture 2</a:t>
            </a:r>
          </a:p>
          <a:p>
            <a:r>
              <a:rPr lang="en-GB" sz="2800" b="1" dirty="0" smtClean="0">
                <a:latin typeface="Perpetua" panose="02020502060401020303" pitchFamily="18" charset="0"/>
              </a:rPr>
              <a:t>Mobile Framework</a:t>
            </a:r>
            <a:endParaRPr lang="en-GB" sz="2800" b="1" dirty="0">
              <a:latin typeface="Perpetua" panose="02020502060401020303" pitchFamily="18" charset="0"/>
            </a:endParaRP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1"/>
          <a:stretch/>
        </p:blipFill>
        <p:spPr bwMode="auto">
          <a:xfrm>
            <a:off x="8556525" y="3105239"/>
            <a:ext cx="2857500" cy="274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شعار كلية علوم الحاسووب و تكنولوجيا المعلومات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65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Android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Perpetua" panose="02020502060401020303" pitchFamily="18" charset="0"/>
              </a:rPr>
              <a:t>Linux </a:t>
            </a:r>
            <a:r>
              <a:rPr lang="en-GB" b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>kernel</a:t>
            </a:r>
          </a:p>
          <a:p>
            <a:r>
              <a:rPr lang="en-GB" dirty="0">
                <a:latin typeface="Perpetua" panose="02020502060401020303" pitchFamily="18" charset="0"/>
              </a:rPr>
              <a:t>The foundation of the Android platform is the Linux kernel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>
                <a:latin typeface="Perpetua" panose="02020502060401020303" pitchFamily="18" charset="0"/>
              </a:rPr>
              <a:t>Using a Linux kernel allows Android to take advantage </a:t>
            </a:r>
            <a:r>
              <a:rPr lang="en-GB" dirty="0" smtClean="0">
                <a:latin typeface="Perpetua" panose="02020502060401020303" pitchFamily="18" charset="0"/>
              </a:rPr>
              <a:t>of </a:t>
            </a:r>
            <a:r>
              <a:rPr lang="en-GB" i="1" u="sng" dirty="0" smtClean="0">
                <a:latin typeface="Perpetua" panose="02020502060401020303" pitchFamily="18" charset="0"/>
              </a:rPr>
              <a:t>key security features</a:t>
            </a:r>
            <a:r>
              <a:rPr lang="en-GB" dirty="0">
                <a:latin typeface="Perpetua" panose="02020502060401020303" pitchFamily="18" charset="0"/>
              </a:rPr>
              <a:t> and allows device manufacturers to develop hardware drivers for a well-known kernel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rpetua" panose="02020502060401020303" pitchFamily="18" charset="0"/>
              </a:rPr>
              <a:t>Where does Android platform security come from?</a:t>
            </a:r>
            <a:endParaRPr lang="en-GB" i="1" dirty="0">
              <a:solidFill>
                <a:schemeClr val="tx1">
                  <a:lumMod val="95000"/>
                  <a:lumOff val="5000"/>
                </a:schemeClr>
              </a:solidFill>
              <a:latin typeface="Perpetua" panose="02020502060401020303" pitchFamily="18" charset="0"/>
            </a:endParaRP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6" name="Picture 5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16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Android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15A0AF"/>
                </a:solidFill>
                <a:latin typeface="Perpetua" panose="02020502060401020303" pitchFamily="18" charset="0"/>
              </a:rPr>
              <a:t>Hardware Abstraction Layer (HAL)</a:t>
            </a:r>
          </a:p>
          <a:p>
            <a:r>
              <a:rPr lang="en-GB" dirty="0">
                <a:latin typeface="Perpetua" panose="02020502060401020303" pitchFamily="18" charset="0"/>
              </a:rPr>
              <a:t>P</a:t>
            </a:r>
            <a:r>
              <a:rPr lang="en-GB" dirty="0" smtClean="0">
                <a:latin typeface="Perpetua" panose="02020502060401020303" pitchFamily="18" charset="0"/>
              </a:rPr>
              <a:t>rovides </a:t>
            </a:r>
            <a:r>
              <a:rPr lang="en-GB" dirty="0">
                <a:latin typeface="Perpetua" panose="02020502060401020303" pitchFamily="18" charset="0"/>
              </a:rPr>
              <a:t>standard interfaces that expose device hardware capabilities to the </a:t>
            </a:r>
            <a:r>
              <a:rPr lang="en-GB" dirty="0" smtClean="0">
                <a:latin typeface="Perpetua" panose="02020502060401020303" pitchFamily="18" charset="0"/>
              </a:rPr>
              <a:t>higher-level Java API framework.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Consists </a:t>
            </a:r>
            <a:r>
              <a:rPr lang="en-GB" dirty="0">
                <a:latin typeface="Perpetua" panose="02020502060401020303" pitchFamily="18" charset="0"/>
              </a:rPr>
              <a:t>of multiple library modules, each of which implements an interface for a specific type of hardware component, such as </a:t>
            </a:r>
            <a:r>
              <a:rPr lang="en-GB" dirty="0" smtClean="0">
                <a:latin typeface="Perpetua" panose="02020502060401020303" pitchFamily="18" charset="0"/>
              </a:rPr>
              <a:t>the camera or </a:t>
            </a:r>
            <a:r>
              <a:rPr lang="en-GB" dirty="0" err="1" smtClean="0">
                <a:latin typeface="Perpetua" panose="02020502060401020303" pitchFamily="18" charset="0"/>
              </a:rPr>
              <a:t>bluetooth</a:t>
            </a:r>
            <a:r>
              <a:rPr lang="en-GB" dirty="0" smtClean="0">
                <a:latin typeface="Perpetua" panose="02020502060401020303" pitchFamily="18" charset="0"/>
              </a:rPr>
              <a:t> module</a:t>
            </a:r>
            <a:r>
              <a:rPr lang="en-GB" dirty="0">
                <a:latin typeface="Perpetua" panose="02020502060401020303" pitchFamily="18" charset="0"/>
              </a:rPr>
              <a:t>. When a framework API makes a call to access device hardware, the Android system loads the library module for that hardware component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6" name="Picture 5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02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Android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>
                <a:solidFill>
                  <a:srgbClr val="7030A0"/>
                </a:solidFill>
                <a:latin typeface="Perpetua" panose="02020502060401020303" pitchFamily="18" charset="0"/>
              </a:rPr>
              <a:t>Android Native Libraries</a:t>
            </a:r>
          </a:p>
          <a:p>
            <a:r>
              <a:rPr lang="en-GB" dirty="0">
                <a:latin typeface="Perpetua" panose="02020502060401020303" pitchFamily="18" charset="0"/>
              </a:rPr>
              <a:t>A</a:t>
            </a:r>
            <a:r>
              <a:rPr lang="en-GB" dirty="0" smtClean="0">
                <a:latin typeface="Perpetua" panose="02020502060401020303" pitchFamily="18" charset="0"/>
              </a:rPr>
              <a:t>ll </a:t>
            </a:r>
            <a:r>
              <a:rPr lang="en-GB" dirty="0">
                <a:latin typeface="Perpetua" panose="02020502060401020303" pitchFamily="18" charset="0"/>
              </a:rPr>
              <a:t>are written in C/C++</a:t>
            </a: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Media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Framework</a:t>
            </a:r>
            <a:r>
              <a:rPr lang="en-GB" dirty="0">
                <a:solidFill>
                  <a:srgbClr val="0070C0"/>
                </a:solidFill>
                <a:latin typeface="Perpetua" panose="02020502060401020303" pitchFamily="18" charset="0"/>
              </a:rPr>
              <a:t>: </a:t>
            </a:r>
            <a:r>
              <a:rPr lang="en-GB" dirty="0">
                <a:latin typeface="Perpetua" panose="02020502060401020303" pitchFamily="18" charset="0"/>
              </a:rPr>
              <a:t>media library and media </a:t>
            </a:r>
            <a:r>
              <a:rPr lang="en-GB" dirty="0" smtClean="0">
                <a:latin typeface="Perpetua" panose="02020502060401020303" pitchFamily="18" charset="0"/>
              </a:rPr>
              <a:t>codes </a:t>
            </a:r>
            <a:r>
              <a:rPr lang="en-GB" dirty="0">
                <a:latin typeface="Perpetua" panose="02020502060401020303" pitchFamily="18" charset="0"/>
              </a:rPr>
              <a:t>(playback of audio and </a:t>
            </a:r>
            <a:r>
              <a:rPr lang="en-GB" dirty="0" smtClean="0">
                <a:latin typeface="Perpetua" panose="02020502060401020303" pitchFamily="18" charset="0"/>
              </a:rPr>
              <a:t>video media)</a:t>
            </a:r>
          </a:p>
          <a:p>
            <a:r>
              <a:rPr lang="en-GB" b="1" i="1" dirty="0" err="1" smtClean="0">
                <a:solidFill>
                  <a:srgbClr val="0070C0"/>
                </a:solidFill>
                <a:latin typeface="Perpetua" panose="02020502060401020303" pitchFamily="18" charset="0"/>
              </a:rPr>
              <a:t>OpenMAX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 Al: </a:t>
            </a:r>
            <a:r>
              <a:rPr lang="en-GB" dirty="0">
                <a:latin typeface="Perpetua" panose="02020502060401020303" pitchFamily="18" charset="0"/>
              </a:rPr>
              <a:t>performing multimedia </a:t>
            </a:r>
            <a:r>
              <a:rPr lang="en-GB" dirty="0" smtClean="0">
                <a:latin typeface="Perpetua" panose="02020502060401020303" pitchFamily="18" charset="0"/>
              </a:rPr>
              <a:t>output work with Android NDK.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SQLite: </a:t>
            </a:r>
            <a:r>
              <a:rPr lang="en-GB" dirty="0">
                <a:latin typeface="Perpetua" panose="02020502060401020303" pitchFamily="18" charset="0"/>
              </a:rPr>
              <a:t>database support</a:t>
            </a:r>
          </a:p>
          <a:p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OpenGL | ES: </a:t>
            </a:r>
            <a:r>
              <a:rPr lang="en-GB" dirty="0">
                <a:latin typeface="Perpetua" panose="02020502060401020303" pitchFamily="18" charset="0"/>
              </a:rPr>
              <a:t>graphics libraries for 2D and 3D graphics</a:t>
            </a:r>
          </a:p>
          <a:p>
            <a:r>
              <a:rPr lang="en-GB" b="1" i="1" dirty="0" err="1" smtClean="0">
                <a:solidFill>
                  <a:srgbClr val="0070C0"/>
                </a:solidFill>
                <a:latin typeface="Perpetua" panose="02020502060401020303" pitchFamily="18" charset="0"/>
              </a:rPr>
              <a:t>Libc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: </a:t>
            </a:r>
            <a:r>
              <a:rPr lang="en-GB" dirty="0" smtClean="0">
                <a:latin typeface="Perpetua" panose="02020502060401020303" pitchFamily="18" charset="0"/>
              </a:rPr>
              <a:t>C++ library support </a:t>
            </a:r>
            <a:r>
              <a:rPr lang="en-GB" dirty="0">
                <a:latin typeface="Perpetua" panose="02020502060401020303" pitchFamily="18" charset="0"/>
              </a:rPr>
              <a:t>work with Android NDK</a:t>
            </a:r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.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b="1" i="1" dirty="0" err="1">
                <a:solidFill>
                  <a:srgbClr val="0070C0"/>
                </a:solidFill>
                <a:latin typeface="Perpetua" panose="02020502060401020303" pitchFamily="18" charset="0"/>
              </a:rPr>
              <a:t>WebKit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: </a:t>
            </a:r>
            <a:r>
              <a:rPr lang="en-GB" dirty="0">
                <a:latin typeface="Perpetua" panose="02020502060401020303" pitchFamily="18" charset="0"/>
              </a:rPr>
              <a:t>kernel for web browser and Internet </a:t>
            </a:r>
            <a:r>
              <a:rPr lang="en-GB" dirty="0" smtClean="0">
                <a:latin typeface="Perpetua" panose="02020502060401020303" pitchFamily="18" charset="0"/>
              </a:rPr>
              <a:t>security.</a:t>
            </a:r>
            <a:endParaRPr lang="en-GB" dirty="0">
              <a:latin typeface="Perpetua" panose="02020502060401020303" pitchFamily="18" charset="0"/>
            </a:endParaRPr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6" name="Picture 5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9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Android Framework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>
                <a:solidFill>
                  <a:srgbClr val="EAB200"/>
                </a:solidFill>
                <a:latin typeface="Perpetua" panose="02020502060401020303" pitchFamily="18" charset="0"/>
              </a:rPr>
              <a:t>Android Runtime </a:t>
            </a:r>
          </a:p>
          <a:p>
            <a:r>
              <a:rPr lang="en-GB" b="1" i="1" dirty="0" smtClean="0">
                <a:solidFill>
                  <a:schemeClr val="accent4">
                    <a:lumMod val="75000"/>
                  </a:schemeClr>
                </a:solidFill>
                <a:latin typeface="Perpetua" panose="02020502060401020303" pitchFamily="18" charset="0"/>
              </a:rPr>
              <a:t>Android Runtime (ART):</a:t>
            </a:r>
            <a:r>
              <a:rPr lang="en-GB" b="1" i="1" dirty="0" smtClean="0">
                <a:solidFill>
                  <a:schemeClr val="accent2">
                    <a:lumMod val="75000"/>
                  </a:schemeClr>
                </a:solidFill>
                <a:latin typeface="Perpetua" panose="02020502060401020303" pitchFamily="18" charset="0"/>
              </a:rPr>
              <a:t> </a:t>
            </a:r>
            <a:r>
              <a:rPr lang="en-GB" dirty="0" smtClean="0">
                <a:latin typeface="Perpetua" panose="02020502060401020303" pitchFamily="18" charset="0"/>
              </a:rPr>
              <a:t>To </a:t>
            </a:r>
            <a:r>
              <a:rPr lang="en-GB" dirty="0">
                <a:latin typeface="Perpetua" panose="02020502060401020303" pitchFamily="18" charset="0"/>
              </a:rPr>
              <a:t>run multiple virtual machines on low-memory devices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>
                <a:latin typeface="Perpetua" panose="02020502060401020303" pitchFamily="18" charset="0"/>
              </a:rPr>
              <a:t>Prior to Android version 5.0 (API level 21), </a:t>
            </a:r>
            <a:r>
              <a:rPr lang="en-GB" dirty="0" err="1">
                <a:latin typeface="Perpetua" panose="02020502060401020303" pitchFamily="18" charset="0"/>
              </a:rPr>
              <a:t>Dalvik</a:t>
            </a:r>
            <a:r>
              <a:rPr lang="en-GB" dirty="0">
                <a:latin typeface="Perpetua" panose="02020502060401020303" pitchFamily="18" charset="0"/>
              </a:rPr>
              <a:t> was the Android runtime. If your app runs well on ART, then it should work on </a:t>
            </a:r>
            <a:r>
              <a:rPr lang="en-GB" dirty="0" err="1">
                <a:latin typeface="Perpetua" panose="02020502060401020303" pitchFamily="18" charset="0"/>
              </a:rPr>
              <a:t>Dalvik</a:t>
            </a:r>
            <a:r>
              <a:rPr lang="en-GB" dirty="0">
                <a:latin typeface="Perpetua" panose="02020502060401020303" pitchFamily="18" charset="0"/>
              </a:rPr>
              <a:t> as well, </a:t>
            </a:r>
            <a:r>
              <a:rPr lang="en-GB" b="1" i="1" dirty="0" smtClean="0">
                <a:latin typeface="Perpetua" panose="02020502060401020303" pitchFamily="18" charset="0"/>
              </a:rPr>
              <a:t>but the reverse may not be true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There are two approaches to test applications: virtual machine and the real device. </a:t>
            </a:r>
            <a:r>
              <a:rPr lang="en-GB" b="1" i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>Which one is better and why</a:t>
            </a:r>
            <a:r>
              <a:rPr lang="en-GB" dirty="0" smtClean="0">
                <a:latin typeface="Perpetua" panose="02020502060401020303" pitchFamily="18" charset="0"/>
              </a:rPr>
              <a:t>?</a:t>
            </a:r>
          </a:p>
          <a:p>
            <a:r>
              <a:rPr lang="en-GB" b="1" i="1" dirty="0" smtClean="0">
                <a:solidFill>
                  <a:schemeClr val="accent4">
                    <a:lumMod val="75000"/>
                  </a:schemeClr>
                </a:solidFill>
                <a:latin typeface="Perpetua" panose="02020502060401020303" pitchFamily="18" charset="0"/>
              </a:rPr>
              <a:t>Core </a:t>
            </a:r>
            <a:r>
              <a:rPr lang="en-GB" b="1" i="1" dirty="0">
                <a:solidFill>
                  <a:schemeClr val="accent4">
                    <a:lumMod val="75000"/>
                  </a:schemeClr>
                </a:solidFill>
                <a:latin typeface="Perpetua" panose="02020502060401020303" pitchFamily="18" charset="0"/>
              </a:rPr>
              <a:t>Libraries: </a:t>
            </a:r>
            <a:r>
              <a:rPr lang="en-GB" dirty="0">
                <a:latin typeface="Perpetua" panose="02020502060401020303" pitchFamily="18" charset="0"/>
              </a:rPr>
              <a:t>provides the functionality of the </a:t>
            </a:r>
            <a:r>
              <a:rPr lang="en-GB" dirty="0" smtClean="0">
                <a:latin typeface="Perpetua" panose="02020502060401020303" pitchFamily="18" charset="0"/>
              </a:rPr>
              <a:t>Java </a:t>
            </a:r>
            <a:r>
              <a:rPr lang="en-GB" dirty="0">
                <a:latin typeface="Perpetua" panose="02020502060401020303" pitchFamily="18" charset="0"/>
              </a:rPr>
              <a:t>Programming </a:t>
            </a:r>
            <a:r>
              <a:rPr lang="en-GB" dirty="0" smtClean="0">
                <a:latin typeface="Perpetua" panose="02020502060401020303" pitchFamily="18" charset="0"/>
              </a:rPr>
              <a:t>				      Language.</a:t>
            </a: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6" name="Picture 5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0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Android Framework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>
                <a:solidFill>
                  <a:srgbClr val="00B050"/>
                </a:solidFill>
                <a:latin typeface="Perpetua" panose="02020502060401020303" pitchFamily="18" charset="0"/>
              </a:rPr>
              <a:t>Java API </a:t>
            </a:r>
            <a:r>
              <a:rPr lang="en-GB" b="1" dirty="0" smtClean="0">
                <a:solidFill>
                  <a:srgbClr val="00B050"/>
                </a:solidFill>
                <a:latin typeface="Perpetua" panose="02020502060401020303" pitchFamily="18" charset="0"/>
              </a:rPr>
              <a:t>Framework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Written in …………………?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View System: </a:t>
            </a:r>
            <a:r>
              <a:rPr lang="en-GB" dirty="0">
                <a:latin typeface="Perpetua" panose="02020502060401020303" pitchFamily="18" charset="0"/>
              </a:rPr>
              <a:t>to build an app’s UI, including lists, grids, text boxes, buttons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Resource Manager: </a:t>
            </a:r>
            <a:r>
              <a:rPr lang="en-GB" dirty="0">
                <a:latin typeface="Perpetua" panose="02020502060401020303" pitchFamily="18" charset="0"/>
              </a:rPr>
              <a:t>providing access to non-code resources such as localized strings, graphics, and layout files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Notification Manager:</a:t>
            </a:r>
            <a:r>
              <a:rPr lang="en-GB" dirty="0">
                <a:latin typeface="Perpetua" panose="02020502060401020303" pitchFamily="18" charset="0"/>
              </a:rPr>
              <a:t> that enables all apps to display custom alerts in the status bar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Activity Manager:</a:t>
            </a:r>
            <a:r>
              <a:rPr lang="en-GB" dirty="0">
                <a:latin typeface="Perpetua" panose="02020502060401020303" pitchFamily="18" charset="0"/>
              </a:rPr>
              <a:t> that manages the lifecycle of apps and provides a common </a:t>
            </a:r>
            <a:r>
              <a:rPr lang="en-GB" dirty="0" smtClean="0">
                <a:latin typeface="Perpetua" panose="02020502060401020303" pitchFamily="18" charset="0"/>
              </a:rPr>
              <a:t>navigation back stack.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Content Providers:</a:t>
            </a:r>
            <a:r>
              <a:rPr lang="en-GB" dirty="0">
                <a:latin typeface="Perpetua" panose="02020502060401020303" pitchFamily="18" charset="0"/>
              </a:rPr>
              <a:t> that enable apps to access data from other apps, such as the Contacts app, or to share their own </a:t>
            </a:r>
            <a:r>
              <a:rPr lang="en-GB" dirty="0" smtClean="0">
                <a:latin typeface="Perpetua" panose="02020502060401020303" pitchFamily="18" charset="0"/>
              </a:rPr>
              <a:t>data. Any other examples?</a:t>
            </a:r>
            <a:endParaRPr lang="en-GB" dirty="0">
              <a:latin typeface="Perpetua" panose="02020502060401020303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6" name="Picture 5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76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Android Framework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Perpetua" panose="02020502060401020303" pitchFamily="18" charset="0"/>
              </a:rPr>
              <a:t>System </a:t>
            </a:r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Apps</a:t>
            </a:r>
          </a:p>
          <a:p>
            <a:pPr marL="0" indent="0">
              <a:buNone/>
            </a:pPr>
            <a:endParaRPr lang="en-GB" b="1" dirty="0" smtClean="0">
              <a:latin typeface="Perpetua" panose="02020502060401020303" pitchFamily="18" charset="0"/>
            </a:endParaRPr>
          </a:p>
          <a:p>
            <a:r>
              <a:rPr lang="en-GB" dirty="0">
                <a:latin typeface="Perpetua" panose="02020502060401020303" pitchFamily="18" charset="0"/>
              </a:rPr>
              <a:t>C</a:t>
            </a:r>
            <a:r>
              <a:rPr lang="en-GB" dirty="0" smtClean="0">
                <a:latin typeface="Perpetua" panose="02020502060401020303" pitchFamily="18" charset="0"/>
              </a:rPr>
              <a:t>ore </a:t>
            </a:r>
            <a:r>
              <a:rPr lang="en-GB" dirty="0">
                <a:latin typeface="Perpetua" panose="02020502060401020303" pitchFamily="18" charset="0"/>
              </a:rPr>
              <a:t>apps</a:t>
            </a:r>
            <a:r>
              <a:rPr lang="en-GB" dirty="0" smtClean="0">
                <a:latin typeface="Perpetua" panose="02020502060401020303" pitchFamily="18" charset="0"/>
              </a:rPr>
              <a:t> </a:t>
            </a:r>
            <a:r>
              <a:rPr lang="en-GB" dirty="0">
                <a:latin typeface="Perpetua" panose="02020502060401020303" pitchFamily="18" charset="0"/>
              </a:rPr>
              <a:t>included with the platform have no special status among the apps the user chooses to install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>
                <a:latin typeface="Perpetua" panose="02020502060401020303" pitchFamily="18" charset="0"/>
              </a:rPr>
              <a:t>email, SMS messaging, calendars, internet browsing, contacts, and </a:t>
            </a:r>
            <a:r>
              <a:rPr lang="en-GB" dirty="0" smtClean="0">
                <a:latin typeface="Perpetua" panose="02020502060401020303" pitchFamily="18" charset="0"/>
              </a:rPr>
              <a:t>more.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6" name="Picture 5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488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</TotalTime>
  <Words>396</Words>
  <Application>Microsoft Office PowerPoint</Application>
  <PresentationFormat>Widescreen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Andalus</vt:lpstr>
      <vt:lpstr>Arial</vt:lpstr>
      <vt:lpstr>Calibri</vt:lpstr>
      <vt:lpstr>Calibri Light</vt:lpstr>
      <vt:lpstr>Perpetua</vt:lpstr>
      <vt:lpstr>Times New Roman</vt:lpstr>
      <vt:lpstr>Office Theme</vt:lpstr>
      <vt:lpstr>IS457 Mobile Applications</vt:lpstr>
      <vt:lpstr>Android Framework</vt:lpstr>
      <vt:lpstr>Android Framework</vt:lpstr>
      <vt:lpstr>Android Framework</vt:lpstr>
      <vt:lpstr>Android Framework</vt:lpstr>
      <vt:lpstr>Android Framework</vt:lpstr>
      <vt:lpstr>Android Framework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Applications</dc:title>
  <dc:creator>Z Zainab</dc:creator>
  <cp:lastModifiedBy>Z Zainab</cp:lastModifiedBy>
  <cp:revision>239</cp:revision>
  <cp:lastPrinted>2017-10-08T21:54:01Z</cp:lastPrinted>
  <dcterms:created xsi:type="dcterms:W3CDTF">2017-08-07T18:19:33Z</dcterms:created>
  <dcterms:modified xsi:type="dcterms:W3CDTF">2019-12-15T16:04:12Z</dcterms:modified>
</cp:coreProperties>
</file>